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1" r:id="rId4"/>
    <p:sldId id="258" r:id="rId5"/>
    <p:sldId id="259" r:id="rId6"/>
    <p:sldId id="267" r:id="rId7"/>
    <p:sldId id="271" r:id="rId8"/>
    <p:sldId id="272" r:id="rId9"/>
    <p:sldId id="260" r:id="rId10"/>
    <p:sldId id="273" r:id="rId11"/>
    <p:sldId id="261" r:id="rId12"/>
    <p:sldId id="263" r:id="rId13"/>
    <p:sldId id="265" r:id="rId14"/>
    <p:sldId id="262" r:id="rId15"/>
    <p:sldId id="266" r:id="rId16"/>
    <p:sldId id="278" r:id="rId17"/>
    <p:sldId id="277" r:id="rId18"/>
    <p:sldId id="280" r:id="rId19"/>
    <p:sldId id="283" r:id="rId20"/>
    <p:sldId id="257" r:id="rId21"/>
    <p:sldId id="279" r:id="rId22"/>
    <p:sldId id="264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2053-755E-423A-AA90-98A75A6575B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32F-72BE-4111-97BE-D1905703D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2053-755E-423A-AA90-98A75A6575B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32F-72BE-4111-97BE-D1905703D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5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2053-755E-423A-AA90-98A75A6575B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32F-72BE-4111-97BE-D1905703D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2053-755E-423A-AA90-98A75A6575B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32F-72BE-4111-97BE-D1905703D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2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2053-755E-423A-AA90-98A75A6575B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32F-72BE-4111-97BE-D1905703D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1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2053-755E-423A-AA90-98A75A6575B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32F-72BE-4111-97BE-D1905703D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1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2053-755E-423A-AA90-98A75A6575B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32F-72BE-4111-97BE-D1905703D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5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2053-755E-423A-AA90-98A75A6575B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32F-72BE-4111-97BE-D1905703D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3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2053-755E-423A-AA90-98A75A6575B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32F-72BE-4111-97BE-D1905703D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3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2053-755E-423A-AA90-98A75A6575B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32F-72BE-4111-97BE-D1905703D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3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2053-755E-423A-AA90-98A75A6575B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32F-72BE-4111-97BE-D1905703D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8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82053-755E-423A-AA90-98A75A6575B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E32F-72BE-4111-97BE-D1905703D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0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lbs.com/" TargetMode="External"/><Relationship Id="rId2" Type="http://schemas.openxmlformats.org/officeDocument/2006/relationships/hyperlink" Target="http://www.superiorlighting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91000"/>
            <a:ext cx="5486400" cy="11763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Lighting &amp; Landscape for Security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Manor Country Club Community Association </a:t>
            </a:r>
            <a:endParaRPr lang="en-US" sz="2400" dirty="0"/>
          </a:p>
        </p:txBody>
      </p:sp>
      <p:pic>
        <p:nvPicPr>
          <p:cNvPr id="1026" name="Picture 2" descr="http://www.whitmerslighting.com/wp-content/uploads/2015/02/ledker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2500"/>
          <a:stretch>
            <a:fillRect/>
          </a:stretch>
        </p:blipFill>
        <p:spPr bwMode="auto">
          <a:xfrm>
            <a:off x="2133600" y="609600"/>
            <a:ext cx="4684712" cy="35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LED Advantage: Last Longer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Last longer reducing cost to replace </a:t>
            </a:r>
          </a:p>
          <a:p>
            <a:pPr marL="0" lvl="0" indent="0">
              <a:buNone/>
            </a:pPr>
            <a:r>
              <a:rPr lang="en-US" i="1" dirty="0" smtClean="0"/>
              <a:t>Incandescent 1,000 hours (1/2 a year)</a:t>
            </a:r>
          </a:p>
          <a:p>
            <a:pPr marL="0" lvl="0" indent="0">
              <a:buNone/>
            </a:pPr>
            <a:r>
              <a:rPr lang="en-US" i="1" dirty="0" smtClean="0"/>
              <a:t>Fluorescent 10,000 hours (5 years)</a:t>
            </a:r>
          </a:p>
          <a:p>
            <a:pPr marL="0" lvl="0" indent="0">
              <a:buNone/>
            </a:pPr>
            <a:r>
              <a:rPr lang="en-US" i="1" dirty="0" smtClean="0"/>
              <a:t>LED 25,000 hours (22 ½ years)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LEDs can have internal controls or features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Automatically turn on at dusk and off at dawn</a:t>
            </a:r>
            <a:endParaRPr lang="en-US" sz="4400" dirty="0" smtClean="0"/>
          </a:p>
          <a:p>
            <a:pPr lvl="0"/>
            <a:r>
              <a:rPr lang="en-US" dirty="0" smtClean="0"/>
              <a:t>Come on when an intruder is detected</a:t>
            </a:r>
          </a:p>
          <a:p>
            <a:pPr lvl="0"/>
            <a:r>
              <a:rPr lang="en-US" dirty="0" smtClean="0"/>
              <a:t>Have integrated cameras in the light </a:t>
            </a:r>
          </a:p>
          <a:p>
            <a:pPr lvl="0"/>
            <a:r>
              <a:rPr lang="en-US" dirty="0" smtClean="0"/>
              <a:t>Change color</a:t>
            </a:r>
          </a:p>
          <a:p>
            <a:pPr lvl="0"/>
            <a:r>
              <a:rPr lang="en-US" dirty="0" smtClean="0"/>
              <a:t>Dim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Approaches for LEDs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13671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Retrofitting using the existing fixture</a:t>
            </a:r>
          </a:p>
          <a:p>
            <a:r>
              <a:rPr lang="en-US" dirty="0" smtClean="0"/>
              <a:t>Replace the fixture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Retrofit vs. Replace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Existing fixture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New Fixture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0" y="4419600"/>
            <a:ext cx="1449388" cy="17065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select a LED </a:t>
            </a:r>
            <a:endParaRPr lang="en-US" sz="6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Size-Confirm the size is the same as what is being replaced</a:t>
            </a:r>
          </a:p>
          <a:p>
            <a:pPr lvl="0"/>
            <a:r>
              <a:rPr lang="en-US" dirty="0" smtClean="0"/>
              <a:t>Equivalent wattage-Manufacturer provides information </a:t>
            </a:r>
            <a:endParaRPr lang="en-US" sz="4400" dirty="0" smtClean="0"/>
          </a:p>
          <a:p>
            <a:pPr lvl="0"/>
            <a:r>
              <a:rPr lang="en-US" dirty="0" smtClean="0"/>
              <a:t>Lumens</a:t>
            </a:r>
            <a:endParaRPr lang="en-US" sz="4400" dirty="0" smtClean="0"/>
          </a:p>
          <a:p>
            <a:pPr lvl="0"/>
            <a:r>
              <a:rPr lang="en-US" dirty="0" smtClean="0"/>
              <a:t>Color of light</a:t>
            </a: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LED think Lumens not Watts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400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Select the Color of Light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7913"/>
            <a:ext cx="524986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4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Check the Light Bulb Size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875" y="1601369"/>
            <a:ext cx="3426249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4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Lighting Label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16" y="1905001"/>
            <a:ext cx="5532584" cy="368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6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81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Camera</a:t>
            </a:r>
            <a:r>
              <a:rPr lang="en-US" sz="3200" dirty="0" smtClean="0"/>
              <a:t> With Integrated Light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r="90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Internal light provides light for the camera to see and record activity where the camera is focused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4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286000"/>
          </a:xfrm>
        </p:spPr>
        <p:txBody>
          <a:bodyPr>
            <a:noAutofit/>
          </a:bodyPr>
          <a:lstStyle/>
          <a:p>
            <a:r>
              <a:rPr lang="en-US" sz="4900" b="1" dirty="0" smtClean="0"/>
              <a:t>Landscaping and Lighting Deter Crime</a:t>
            </a:r>
            <a:br>
              <a:rPr lang="en-US" sz="4900" b="1" dirty="0" smtClean="0"/>
            </a:br>
            <a:r>
              <a:rPr lang="en-US" sz="4900" b="1" dirty="0" smtClean="0"/>
              <a:t>and Increase Home Value</a:t>
            </a:r>
            <a:endParaRPr lang="en-US" sz="49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important part of home security is proper landscaping and exterior lighting. Done correctly both have been shown to deter crime.</a:t>
            </a:r>
          </a:p>
          <a:p>
            <a:pPr marL="0" indent="0">
              <a:buNone/>
            </a:pPr>
            <a:r>
              <a:rPr lang="en-US" dirty="0" smtClean="0"/>
              <a:t>In addition, if done properly well designed landscaping and lighting will increase the value of you home.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671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Places to Purchase Light Bulbs &amp; Fixtures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dirty="0" smtClean="0"/>
              <a:t>Local Hardware Stores: </a:t>
            </a:r>
          </a:p>
          <a:p>
            <a:pPr lvl="0"/>
            <a:r>
              <a:rPr lang="en-US" sz="2800" dirty="0" smtClean="0"/>
              <a:t>Home Depot, Lowes, White’s Hardware, Strosniders, Christopher’s </a:t>
            </a:r>
          </a:p>
          <a:p>
            <a:pPr marL="0" lvl="0" indent="0">
              <a:buNone/>
            </a:pPr>
            <a:r>
              <a:rPr lang="en-US" sz="2800" dirty="0" smtClean="0"/>
              <a:t>Internet:</a:t>
            </a:r>
          </a:p>
          <a:p>
            <a:pPr lvl="0"/>
            <a:r>
              <a:rPr lang="en-US" sz="2800" dirty="0" smtClean="0"/>
              <a:t>1000 Bulbs </a:t>
            </a:r>
            <a:r>
              <a:rPr lang="en-US" sz="2800" u="sng" dirty="0" smtClean="0"/>
              <a:t>www.1000bulbs.com</a:t>
            </a:r>
            <a:r>
              <a:rPr lang="en-US" sz="2800" dirty="0" smtClean="0"/>
              <a:t> </a:t>
            </a:r>
          </a:p>
          <a:p>
            <a:pPr lvl="0"/>
            <a:r>
              <a:rPr lang="en-US" sz="2800" dirty="0" smtClean="0"/>
              <a:t>Superior Lighting </a:t>
            </a:r>
            <a:r>
              <a:rPr lang="en-US" sz="2800" u="sng" dirty="0" smtClean="0">
                <a:hlinkClick r:id="rId2"/>
              </a:rPr>
              <a:t>www.superiorlighting.com</a:t>
            </a:r>
            <a:endParaRPr lang="en-US" sz="2800" u="sng" dirty="0" smtClean="0"/>
          </a:p>
          <a:p>
            <a:pPr lvl="0"/>
            <a:r>
              <a:rPr lang="en-US" sz="2800" dirty="0" smtClean="0"/>
              <a:t>Bulbs.com </a:t>
            </a:r>
            <a:r>
              <a:rPr lang="en-US" sz="2800" u="sng" dirty="0" smtClean="0">
                <a:hlinkClick r:id="rId3"/>
              </a:rPr>
              <a:t>www.bulbs.com</a:t>
            </a:r>
            <a:endParaRPr lang="en-US" sz="2800" u="sng" dirty="0" smtClean="0"/>
          </a:p>
          <a:p>
            <a:pPr lvl="0"/>
            <a:r>
              <a:rPr lang="en-US" sz="2800" dirty="0" smtClean="0"/>
              <a:t>SuperBriteLEDs.com  </a:t>
            </a:r>
            <a:r>
              <a:rPr lang="en-US" sz="2800" u="sng" dirty="0"/>
              <a:t>www.superbrightleds.com</a:t>
            </a:r>
            <a:endParaRPr lang="en-US" sz="2800" u="sng" dirty="0" smtClean="0"/>
          </a:p>
          <a:p>
            <a:pPr lvl="0"/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Design and Installation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Outdoor Illumination, Inc.</a:t>
            </a:r>
            <a:r>
              <a:rPr lang="en-US" sz="2400" dirty="0" smtClean="0"/>
              <a:t> Bethesda, MD (301) 907-4999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u="sng" dirty="0" smtClean="0"/>
              <a:t>Atlantic Lighting &amp; Irrigation Co</a:t>
            </a:r>
            <a:r>
              <a:rPr lang="en-US" sz="2400" dirty="0" smtClean="0"/>
              <a:t> Gambrills, MD (410) 721-4070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u="sng" dirty="0" smtClean="0"/>
              <a:t>Outdoor Lighting Perspectives of DC Metro</a:t>
            </a:r>
            <a:r>
              <a:rPr lang="en-US" sz="2400" dirty="0" smtClean="0"/>
              <a:t> Washington, DC </a:t>
            </a:r>
          </a:p>
          <a:p>
            <a:pPr marL="0" indent="0">
              <a:buNone/>
            </a:pPr>
            <a:r>
              <a:rPr lang="en-US" sz="2400" dirty="0" smtClean="0"/>
              <a:t>(202) 888-2718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u="sng" dirty="0" smtClean="0"/>
              <a:t>Enlightened Lighting, LLC</a:t>
            </a:r>
            <a:r>
              <a:rPr lang="en-US" sz="2400" dirty="0" smtClean="0"/>
              <a:t> Sterling, VA (703) 520-5021</a:t>
            </a:r>
          </a:p>
          <a:p>
            <a:pPr marL="0" indent="0">
              <a:buNone/>
            </a:pPr>
            <a:endParaRPr lang="fr-FR" sz="2400" u="sng" dirty="0" smtClean="0"/>
          </a:p>
          <a:p>
            <a:pPr marL="0" indent="0">
              <a:buNone/>
            </a:pPr>
            <a:r>
              <a:rPr lang="fr-FR" sz="2400" u="sng" dirty="0" smtClean="0"/>
              <a:t>Olsen Weaver LLC</a:t>
            </a:r>
            <a:r>
              <a:rPr lang="fr-FR" sz="2400" dirty="0" smtClean="0"/>
              <a:t> Alexandria VA 703-881-1841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164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Pepco Lighting Rebates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Lighting </a:t>
            </a:r>
            <a:r>
              <a:rPr lang="en-US" dirty="0" smtClean="0"/>
              <a:t>Program Guidelines:</a:t>
            </a:r>
            <a:endParaRPr lang="en-US" dirty="0"/>
          </a:p>
          <a:p>
            <a:r>
              <a:rPr lang="en-US" dirty="0"/>
              <a:t>Limit 25 LED bulbs per customer.</a:t>
            </a:r>
          </a:p>
          <a:p>
            <a:r>
              <a:rPr lang="en-US" dirty="0"/>
              <a:t>Limit 6 light fixtures per customer.</a:t>
            </a:r>
          </a:p>
          <a:p>
            <a:r>
              <a:rPr lang="en-US" dirty="0" smtClean="0"/>
              <a:t>For </a:t>
            </a:r>
            <a:r>
              <a:rPr lang="en-US" dirty="0"/>
              <a:t>more information on Pepco's Lighting Program, call </a:t>
            </a:r>
            <a:r>
              <a:rPr lang="en-US" dirty="0" smtClean="0"/>
              <a:t>1-866-353-5798 or </a:t>
            </a:r>
            <a:r>
              <a:rPr lang="en-US" u="sng" dirty="0" smtClean="0"/>
              <a:t>homeenergysavings.pepco.com/lighting-program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983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Well-Designed </a:t>
            </a:r>
            <a:r>
              <a:rPr lang="en-US" sz="4900" dirty="0" smtClean="0"/>
              <a:t>Landscaping</a:t>
            </a:r>
            <a:endParaRPr lang="en-US" sz="49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500" dirty="0"/>
              <a:t>Enhances the beauty, value and appearance of a house</a:t>
            </a:r>
          </a:p>
          <a:p>
            <a:pPr marL="0" indent="0">
              <a:buNone/>
            </a:pPr>
            <a:r>
              <a:rPr lang="en-US" sz="2200" dirty="0" smtClean="0"/>
              <a:t>Realtors </a:t>
            </a:r>
            <a:r>
              <a:rPr lang="en-US" sz="2200" dirty="0"/>
              <a:t>and  numerous studies </a:t>
            </a:r>
            <a:r>
              <a:rPr lang="en-US" sz="2200" dirty="0" smtClean="0"/>
              <a:t>have shown well designed landscaping adds to the value of a home and buyers are attracted to well landscaped homes. </a:t>
            </a:r>
          </a:p>
          <a:p>
            <a:pPr marL="0" lvl="0" indent="0">
              <a:buNone/>
            </a:pPr>
            <a:r>
              <a:rPr lang="en-US" sz="3500" dirty="0" smtClean="0"/>
              <a:t>Trim the landscaping and prevent a </a:t>
            </a:r>
            <a:r>
              <a:rPr lang="en-US" sz="3500" dirty="0"/>
              <a:t>crime</a:t>
            </a:r>
          </a:p>
          <a:p>
            <a:pPr marL="0" indent="0">
              <a:buNone/>
            </a:pPr>
            <a:r>
              <a:rPr lang="en-US" sz="2200" dirty="0" smtClean="0"/>
              <a:t>A study </a:t>
            </a:r>
            <a:r>
              <a:rPr lang="en-US" sz="2200" dirty="0"/>
              <a:t>from Tulane University indicated an ideal target for a criminal is a house surrounded by large hedges and shrubs, because they block visibility from the street and neighbors’ homes.</a:t>
            </a:r>
          </a:p>
          <a:p>
            <a:pPr marL="0" indent="0">
              <a:buNone/>
            </a:pPr>
            <a:r>
              <a:rPr lang="en-US" sz="2200" dirty="0" smtClean="0"/>
              <a:t>Removing or trimming overgrown landscaping particularly at windows and eliminates hiding places. Combined with proper lighting proper landscaping aids </a:t>
            </a:r>
            <a:r>
              <a:rPr lang="en-US" sz="2200" dirty="0"/>
              <a:t>as a deterrence for potential </a:t>
            </a:r>
            <a:r>
              <a:rPr lang="en-US" sz="2200" dirty="0" smtClean="0"/>
              <a:t>burglars. </a:t>
            </a:r>
          </a:p>
          <a:p>
            <a:pPr marL="0" indent="0">
              <a:buNone/>
            </a:pPr>
            <a:r>
              <a:rPr lang="en-US" sz="2200" dirty="0" smtClean="0"/>
              <a:t>Increase </a:t>
            </a:r>
            <a:r>
              <a:rPr lang="en-US" sz="2200" dirty="0"/>
              <a:t>visibility by trimming all bushes and hedges to 3 feet or </a:t>
            </a:r>
            <a:r>
              <a:rPr lang="en-US" sz="2200" dirty="0" smtClean="0"/>
              <a:t>shorter to allow  increased </a:t>
            </a:r>
            <a:r>
              <a:rPr lang="en-US" sz="2200" dirty="0"/>
              <a:t>visibility for your </a:t>
            </a:r>
            <a:r>
              <a:rPr lang="en-US" sz="2200" dirty="0" smtClean="0"/>
              <a:t>neighbors, </a:t>
            </a:r>
            <a:r>
              <a:rPr lang="en-US" sz="2200" dirty="0"/>
              <a:t>who can report fishy activity. </a:t>
            </a: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919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/>
              <a:t/>
            </a:r>
            <a:br>
              <a:rPr lang="en-US" sz="7300" dirty="0" smtClean="0"/>
            </a:br>
            <a:r>
              <a:rPr lang="en-US" sz="6000" dirty="0" smtClean="0"/>
              <a:t>Well-</a:t>
            </a:r>
            <a:r>
              <a:rPr lang="en-US" sz="5400" dirty="0" smtClean="0"/>
              <a:t>D</a:t>
            </a:r>
            <a:r>
              <a:rPr lang="en-US" sz="6000" dirty="0" smtClean="0"/>
              <a:t>esigned</a:t>
            </a:r>
            <a:r>
              <a:rPr lang="en-US" sz="7300" dirty="0" smtClean="0"/>
              <a:t> </a:t>
            </a:r>
            <a:r>
              <a:rPr lang="en-US" sz="6000" dirty="0" smtClean="0"/>
              <a:t>Lighting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 smtClean="0"/>
              <a:t>Enhances the beauty, value and appearance of a house</a:t>
            </a:r>
          </a:p>
          <a:p>
            <a:pPr marL="0" lv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number of studies have shown that most home and property </a:t>
            </a:r>
            <a:r>
              <a:rPr lang="en-US" sz="2400" dirty="0" smtClean="0"/>
              <a:t>owners prefer</a:t>
            </a:r>
            <a:r>
              <a:rPr lang="en-US" sz="2400" dirty="0"/>
              <a:t> a home with a well designed, </a:t>
            </a:r>
            <a:r>
              <a:rPr lang="en-US" sz="2400" dirty="0" smtClean="0"/>
              <a:t>house and landscape </a:t>
            </a:r>
            <a:r>
              <a:rPr lang="en-US" sz="2400" dirty="0"/>
              <a:t>lighting system. </a:t>
            </a:r>
            <a:r>
              <a:rPr lang="en-US" sz="2400" dirty="0" smtClean="0"/>
              <a:t>Taking these steps can make </a:t>
            </a:r>
            <a:r>
              <a:rPr lang="en-US" sz="2400" dirty="0"/>
              <a:t>your home </a:t>
            </a:r>
            <a:r>
              <a:rPr lang="en-US" sz="2400" dirty="0" smtClean="0"/>
              <a:t>increase 20</a:t>
            </a:r>
            <a:r>
              <a:rPr lang="en-US" sz="2400" dirty="0"/>
              <a:t>% </a:t>
            </a:r>
            <a:r>
              <a:rPr lang="en-US" sz="2400" dirty="0" smtClean="0"/>
              <a:t>in </a:t>
            </a:r>
            <a:r>
              <a:rPr lang="en-US" sz="2400" dirty="0"/>
              <a:t>value. 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dirty="0" smtClean="0"/>
              <a:t>Prevents crime</a:t>
            </a:r>
            <a:endParaRPr lang="en-US" sz="4400" dirty="0" smtClean="0"/>
          </a:p>
          <a:p>
            <a:pPr marL="0" indent="0">
              <a:buNone/>
            </a:pPr>
            <a:r>
              <a:rPr lang="en-US" sz="2400" dirty="0" smtClean="0"/>
              <a:t>An American and British study showed that improved </a:t>
            </a:r>
            <a:r>
              <a:rPr lang="en-US" sz="2400" dirty="0"/>
              <a:t>lighting leads to increased surveillance of potential offenders </a:t>
            </a:r>
            <a:r>
              <a:rPr lang="en-US" sz="2400" dirty="0" smtClean="0"/>
              <a:t> and aids as a deterrence for potential </a:t>
            </a:r>
            <a:r>
              <a:rPr lang="en-US" sz="2400" dirty="0"/>
              <a:t>offenders. The </a:t>
            </a:r>
            <a:r>
              <a:rPr lang="en-US" sz="2400" dirty="0" smtClean="0"/>
              <a:t>study also revealed that </a:t>
            </a:r>
            <a:r>
              <a:rPr lang="en-US" sz="2400" dirty="0"/>
              <a:t>improved lighting signals </a:t>
            </a:r>
            <a:r>
              <a:rPr lang="en-US" sz="2400" dirty="0" smtClean="0"/>
              <a:t>community </a:t>
            </a:r>
            <a:r>
              <a:rPr lang="en-US" sz="2400" dirty="0"/>
              <a:t>investment </a:t>
            </a:r>
            <a:r>
              <a:rPr lang="en-US" sz="2400" dirty="0" smtClean="0"/>
              <a:t>and improvement, </a:t>
            </a:r>
            <a:r>
              <a:rPr lang="en-US" sz="2400" dirty="0"/>
              <a:t>leading to increased community </a:t>
            </a:r>
            <a:r>
              <a:rPr lang="en-US" sz="2400" dirty="0" smtClean="0"/>
              <a:t>pride.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82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Different Lighting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Incandescent </a:t>
            </a:r>
          </a:p>
          <a:p>
            <a:r>
              <a:rPr lang="en-US" dirty="0" smtClean="0"/>
              <a:t>Fluorescent </a:t>
            </a:r>
          </a:p>
          <a:p>
            <a:r>
              <a:rPr lang="en-US" dirty="0" smtClean="0"/>
              <a:t>Light Emitting Diode (LED)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Incandescent</a:t>
            </a:r>
            <a:endParaRPr lang="en-US" sz="4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91063"/>
          </a:xfrm>
        </p:spPr>
        <p:txBody>
          <a:bodyPr/>
          <a:lstStyle/>
          <a:p>
            <a:r>
              <a:rPr lang="en-US" dirty="0" smtClean="0"/>
              <a:t>Original electric light source</a:t>
            </a:r>
          </a:p>
          <a:p>
            <a:r>
              <a:rPr lang="en-US" dirty="0" smtClean="0"/>
              <a:t>Various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Spot 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Flood Lighting</a:t>
            </a:r>
          </a:p>
          <a:p>
            <a:r>
              <a:rPr lang="en-US" dirty="0" smtClean="0"/>
              <a:t>Low initial cost </a:t>
            </a:r>
          </a:p>
          <a:p>
            <a:r>
              <a:rPr lang="en-US" dirty="0" smtClean="0"/>
              <a:t>High energy cost</a:t>
            </a:r>
          </a:p>
          <a:p>
            <a:r>
              <a:rPr lang="en-US" dirty="0" smtClean="0"/>
              <a:t>Lasts 1,000 hours</a:t>
            </a:r>
          </a:p>
          <a:p>
            <a:r>
              <a:rPr lang="en-US" dirty="0" smtClean="0"/>
              <a:t>Environmentally friendly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79" y="330823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629400" y="3352800"/>
            <a:ext cx="768110" cy="2438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2812930" cy="281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79" y="5334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4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Fluorescent</a:t>
            </a:r>
            <a:endParaRPr lang="en-US" sz="4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91063"/>
          </a:xfrm>
        </p:spPr>
        <p:txBody>
          <a:bodyPr/>
          <a:lstStyle/>
          <a:p>
            <a:r>
              <a:rPr lang="en-US" dirty="0" smtClean="0"/>
              <a:t>Various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Flood Lighting</a:t>
            </a:r>
          </a:p>
          <a:p>
            <a:r>
              <a:rPr lang="en-US" dirty="0" smtClean="0"/>
              <a:t>Moderate initial cost </a:t>
            </a:r>
          </a:p>
          <a:p>
            <a:r>
              <a:rPr lang="en-US" dirty="0" smtClean="0"/>
              <a:t>Moderate  energy cost</a:t>
            </a:r>
          </a:p>
          <a:p>
            <a:r>
              <a:rPr lang="en-US" dirty="0" smtClean="0"/>
              <a:t>Lasts 10,000 hours</a:t>
            </a:r>
          </a:p>
          <a:p>
            <a:r>
              <a:rPr lang="en-US" dirty="0" smtClean="0"/>
              <a:t>Not environmentally friendly - </a:t>
            </a:r>
          </a:p>
          <a:p>
            <a:r>
              <a:rPr lang="en-US" dirty="0" smtClean="0"/>
              <a:t>Contains mercury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6" name="Picture 4" descr="13 Watt - CFL - 60W Equal - 2700K Warm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5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LED</a:t>
            </a:r>
            <a:endParaRPr lang="en-US" sz="4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91063"/>
          </a:xfrm>
        </p:spPr>
        <p:txBody>
          <a:bodyPr/>
          <a:lstStyle/>
          <a:p>
            <a:r>
              <a:rPr lang="en-US" dirty="0" smtClean="0"/>
              <a:t>Solid State Light Source</a:t>
            </a:r>
          </a:p>
          <a:p>
            <a:r>
              <a:rPr lang="en-US" dirty="0" smtClean="0"/>
              <a:t>Various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Spot 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Flood Lighting</a:t>
            </a:r>
          </a:p>
          <a:p>
            <a:r>
              <a:rPr lang="en-US" dirty="0" smtClean="0"/>
              <a:t>Moderate initial cost </a:t>
            </a:r>
          </a:p>
          <a:p>
            <a:r>
              <a:rPr lang="en-US" dirty="0" smtClean="0"/>
              <a:t>Low energy cost</a:t>
            </a:r>
          </a:p>
          <a:p>
            <a:r>
              <a:rPr lang="en-US" dirty="0" smtClean="0"/>
              <a:t>Lasts 20,000 to 25,000 hours</a:t>
            </a:r>
          </a:p>
          <a:p>
            <a:r>
              <a:rPr lang="en-US" dirty="0" smtClean="0"/>
              <a:t>Environmentally friendly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629400" y="2895600"/>
            <a:ext cx="768110" cy="2438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20" y="3257549"/>
            <a:ext cx="2961377" cy="296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09" y="381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LED Advantage: Energy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Cost less to operate reducing energy costs </a:t>
            </a:r>
          </a:p>
          <a:p>
            <a:pPr marL="0" lvl="0" indent="0">
              <a:buNone/>
            </a:pPr>
            <a:r>
              <a:rPr lang="en-US" i="1" dirty="0" smtClean="0"/>
              <a:t>Incandescent $79 per year for 150 watts</a:t>
            </a:r>
          </a:p>
          <a:p>
            <a:pPr marL="0" lvl="0" indent="0">
              <a:buNone/>
            </a:pPr>
            <a:r>
              <a:rPr lang="en-US" i="1" dirty="0" smtClean="0"/>
              <a:t>Fluorescent $33 per year for 64 watts</a:t>
            </a:r>
          </a:p>
          <a:p>
            <a:pPr marL="0" lvl="0" indent="0">
              <a:buNone/>
            </a:pPr>
            <a:r>
              <a:rPr lang="en-US" i="1" dirty="0" smtClean="0"/>
              <a:t>LED $11 per year for 21 watts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540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Lighting &amp; Landscape for Security</vt:lpstr>
      <vt:lpstr>Landscaping and Lighting Deter Crime and Increase Home Value</vt:lpstr>
      <vt:lpstr>Well-Designed Landscaping</vt:lpstr>
      <vt:lpstr> Well-Designed Lighting </vt:lpstr>
      <vt:lpstr>Different Lighting Sources</vt:lpstr>
      <vt:lpstr>Incandescent</vt:lpstr>
      <vt:lpstr>Fluorescent</vt:lpstr>
      <vt:lpstr>LED</vt:lpstr>
      <vt:lpstr> LED Advantage: Energy Cost</vt:lpstr>
      <vt:lpstr> LED Advantage: Last Longer </vt:lpstr>
      <vt:lpstr> LEDs can have internal controls or features </vt:lpstr>
      <vt:lpstr>Different Approaches for LEDs</vt:lpstr>
      <vt:lpstr>Retrofit vs. Replace</vt:lpstr>
      <vt:lpstr>How to select a LED </vt:lpstr>
      <vt:lpstr>LED think Lumens not Watts</vt:lpstr>
      <vt:lpstr>LED Select the Color of Light</vt:lpstr>
      <vt:lpstr>LED Check the Light Bulb Size</vt:lpstr>
      <vt:lpstr>LED Lighting Label</vt:lpstr>
      <vt:lpstr>Camera With Integrated Light </vt:lpstr>
      <vt:lpstr>Places to Purchase Light Bulbs &amp; Fixtures</vt:lpstr>
      <vt:lpstr>Design and Installation Companies</vt:lpstr>
      <vt:lpstr>Pepco Lighting Rebates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 for Security</dc:title>
  <dc:creator>Gordon &amp; Joan Anson</dc:creator>
  <cp:lastModifiedBy>TSC-Mary</cp:lastModifiedBy>
  <cp:revision>33</cp:revision>
  <cp:lastPrinted>2018-11-08T17:10:07Z</cp:lastPrinted>
  <dcterms:created xsi:type="dcterms:W3CDTF">2018-03-21T17:43:31Z</dcterms:created>
  <dcterms:modified xsi:type="dcterms:W3CDTF">2018-11-09T20:06:22Z</dcterms:modified>
</cp:coreProperties>
</file>